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sldIdLst>
    <p:sldId id="304" r:id="rId5"/>
    <p:sldId id="317" r:id="rId6"/>
    <p:sldId id="314" r:id="rId7"/>
    <p:sldId id="308" r:id="rId8"/>
    <p:sldId id="288" r:id="rId9"/>
    <p:sldId id="318" r:id="rId10"/>
    <p:sldId id="319" r:id="rId11"/>
    <p:sldId id="320" r:id="rId12"/>
    <p:sldId id="321" r:id="rId13"/>
    <p:sldId id="322" r:id="rId14"/>
    <p:sldId id="299" r:id="rId15"/>
    <p:sldId id="310" r:id="rId16"/>
    <p:sldId id="258" r:id="rId17"/>
    <p:sldId id="303" r:id="rId18"/>
    <p:sldId id="301" r:id="rId19"/>
    <p:sldId id="311" r:id="rId20"/>
    <p:sldId id="268" r:id="rId21"/>
    <p:sldId id="312" r:id="rId22"/>
    <p:sldId id="313" r:id="rId23"/>
    <p:sldId id="271" r:id="rId24"/>
    <p:sldId id="296" r:id="rId25"/>
    <p:sldId id="316" r:id="rId26"/>
    <p:sldId id="287" r:id="rId27"/>
    <p:sldId id="283" r:id="rId28"/>
    <p:sldId id="300" r:id="rId29"/>
    <p:sldId id="275" r:id="rId30"/>
    <p:sldId id="30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3750" autoAdjust="0"/>
  </p:normalViewPr>
  <p:slideViewPr>
    <p:cSldViewPr snapToGrid="0">
      <p:cViewPr varScale="1">
        <p:scale>
          <a:sx n="112" d="100"/>
          <a:sy n="112" d="100"/>
        </p:scale>
        <p:origin x="438" y="7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1587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34-4078-9E52-D26608EE9A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D34-4078-9E52-D26608EE9A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34-4078-9E52-D26608EE9A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2159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D34-4078-9E52-D26608EE9A5A}"/>
              </c:ext>
            </c:extLst>
          </c:dPt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vi-VN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158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71A-4594-82A0-C89B5BF823A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1A-4594-82A0-C89B5BF823AD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1A-4594-82A0-C89B5BF823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1A-4594-82A0-C89B5BF823A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1A-4594-82A0-C89B5BF82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C3-4779-B61E-0C2A0834FDD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1C3-4779-B61E-0C2A0834FDD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1C3-4779-B61E-0C2A0834FDD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1C3-4779-B61E-0C2A0834FDD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C3-4779-B61E-0C2A0834FD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52D-4CDD-9674-82BA09E5641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2D-4CDD-9674-82BA09E56419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52D-4CDD-9674-82BA09E56419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2D-4CDD-9674-82BA09E5641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D-4CDD-9674-82BA09E56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7A9-4B1F-8F71-37D96CFC509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7A9-4B1F-8F71-37D96CFC509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A9-4B1F-8F71-37D96CFC509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7A9-4B1F-8F71-37D96CFC509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A9-4B1F-8F71-37D96CFC5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95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0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0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79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68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9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45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21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/>
          <a:lstStyle/>
          <a:p>
            <a:r>
              <a:rPr lang="en-US" dirty="0"/>
              <a:t>Java core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Doan Vo Nhut Hao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CALLBACK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66928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4893" y="3264408"/>
            <a:ext cx="6568824" cy="2753620"/>
          </a:xfrm>
        </p:spPr>
        <p:txBody>
          <a:bodyPr>
            <a:normAutofit/>
          </a:bodyPr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code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code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. Bao </a:t>
            </a:r>
            <a:r>
              <a:rPr lang="en-US" dirty="0" err="1"/>
              <a:t>gồm</a:t>
            </a:r>
            <a:r>
              <a:rPr lang="en-US" dirty="0"/>
              <a:t> 4 </a:t>
            </a:r>
            <a:r>
              <a:rPr lang="en-US" dirty="0" err="1"/>
              <a:t>phần</a:t>
            </a:r>
            <a:r>
              <a:rPr lang="en-US" dirty="0"/>
              <a:t>:</a:t>
            </a:r>
          </a:p>
          <a:p>
            <a:r>
              <a:rPr lang="en-US" dirty="0"/>
              <a:t>+ Interface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method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ra.</a:t>
            </a:r>
            <a:endParaRPr lang="en-US" dirty="0"/>
          </a:p>
          <a:p>
            <a:r>
              <a:rPr lang="en-US" dirty="0"/>
              <a:t>+ Class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method </a:t>
            </a:r>
            <a:r>
              <a:rPr lang="en-US" dirty="0" err="1"/>
              <a:t>trong</a:t>
            </a:r>
            <a:r>
              <a:rPr lang="en-US" dirty="0"/>
              <a:t> interface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code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.</a:t>
            </a:r>
          </a:p>
          <a:p>
            <a:r>
              <a:rPr lang="en-US" dirty="0"/>
              <a:t>+ Class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.</a:t>
            </a:r>
          </a:p>
          <a:p>
            <a:r>
              <a:rPr lang="en-US" dirty="0"/>
              <a:t>+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8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1854574"/>
            <a:ext cx="4114800" cy="428755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2282238"/>
            <a:ext cx="4114800" cy="822960"/>
          </a:xfrm>
        </p:spPr>
        <p:txBody>
          <a:bodyPr/>
          <a:lstStyle/>
          <a:p>
            <a:r>
              <a:rPr lang="en-ZA" dirty="0"/>
              <a:t>Only product specifically dedicated to the commercial market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7A6D8A-72F9-4BD4-A4AE-69013301D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6835" y="3099816"/>
            <a:ext cx="4114800" cy="428755"/>
          </a:xfrm>
        </p:spPr>
        <p:txBody>
          <a:bodyPr/>
          <a:lstStyle/>
          <a:p>
            <a:r>
              <a:rPr lang="en-ZA" dirty="0"/>
              <a:t>FIRST TO MARKET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3EA85C-EBA3-4B50-86CE-7FD4A374E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66835" y="3529584"/>
            <a:ext cx="4114800" cy="822960"/>
          </a:xfrm>
        </p:spPr>
        <p:txBody>
          <a:bodyPr/>
          <a:lstStyle/>
          <a:p>
            <a:r>
              <a:rPr lang="en-ZA" dirty="0"/>
              <a:t>First beautifully designed building that's both stylish and functional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11403" y="1856232"/>
            <a:ext cx="4114800" cy="428755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1403" y="2280435"/>
            <a:ext cx="4114800" cy="822960"/>
          </a:xfrm>
        </p:spPr>
        <p:txBody>
          <a:bodyPr/>
          <a:lstStyle/>
          <a:p>
            <a:r>
              <a:rPr lang="en-ZA" dirty="0"/>
              <a:t>Conducted testing with young business owners in the area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67EAD8-DD92-4AEB-8BE7-53E5FA194B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11403" y="3099816"/>
            <a:ext cx="4114800" cy="428755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E7FBD4-2705-45F7-AB4F-8925DE1DB8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1403" y="3529584"/>
            <a:ext cx="4114800" cy="822960"/>
          </a:xfrm>
        </p:spPr>
        <p:txBody>
          <a:bodyPr/>
          <a:lstStyle/>
          <a:p>
            <a:r>
              <a:rPr lang="en-ZA" dirty="0"/>
              <a:t>Designed with the help and input of architecture experts in the field 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PRODUCT BENEFITS</a:t>
            </a:r>
          </a:p>
        </p:txBody>
      </p:sp>
      <p:pic>
        <p:nvPicPr>
          <p:cNvPr id="26" name="Content Placeholder 25" descr="Building outline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975" y="2555081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000" y="2170113"/>
            <a:ext cx="2284413" cy="2743200"/>
          </a:xfrm>
        </p:spPr>
        <p:txBody>
          <a:bodyPr>
            <a:normAutofit/>
          </a:bodyPr>
          <a:lstStyle/>
          <a:p>
            <a:r>
              <a:rPr lang="en-ZA" dirty="0"/>
              <a:t>Simple and quick to build</a:t>
            </a:r>
          </a:p>
          <a:p>
            <a:endParaRPr lang="en-ZA" noProof="1"/>
          </a:p>
        </p:txBody>
      </p:sp>
      <p:pic>
        <p:nvPicPr>
          <p:cNvPr id="28" name="Content Placeholder 27" descr="Group outline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>
            <a:normAutofit/>
          </a:bodyPr>
          <a:lstStyle/>
          <a:p>
            <a:r>
              <a:rPr lang="en-ZA" noProof="1"/>
              <a:t>Creates spaces for community interactions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/>
          <a:lstStyle/>
          <a:p>
            <a:r>
              <a:rPr lang="en-ZA" noProof="1"/>
              <a:t>Reduces carbon footprint</a:t>
            </a:r>
          </a:p>
        </p:txBody>
      </p:sp>
      <p:pic>
        <p:nvPicPr>
          <p:cNvPr id="30" name="Content Placeholder 29" descr="Open hand with plant outline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1563" y="2553494"/>
            <a:ext cx="914400" cy="914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/>
          <a:lstStyle/>
          <a:p>
            <a:r>
              <a:rPr lang="en-US" dirty="0"/>
              <a:t>COMPANY OVERVIEW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69" name="Content Placeholder 68" descr="Research outline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531" y="2247214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3600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800" noProof="1"/>
              <a:t>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We based our research on market trends and commercial sales</a:t>
            </a:r>
          </a:p>
        </p:txBody>
      </p:sp>
      <p:pic>
        <p:nvPicPr>
          <p:cNvPr id="82" name="Content Placeholder 81" descr="Group outline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0786" y="2249595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/>
          <a:p>
            <a:r>
              <a:rPr lang="en-ZA" sz="1800" dirty="0"/>
              <a:t>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245991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We believe people need energy efficient buildings</a:t>
            </a:r>
          </a:p>
        </p:txBody>
      </p:sp>
      <p:pic>
        <p:nvPicPr>
          <p:cNvPr id="84" name="Content Placeholder 83" descr="Architecture outline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2119" y="2245627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1800" noProof="1"/>
              <a:t>ABSTRACT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Minimalist design and easy to build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74C6C-B6EA-48B8-9D61-F4F5BEA9A8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35187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6F0BE6-4D11-4FF7-9D29-55D5CF3BFA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77987" y="3862571"/>
            <a:ext cx="2743200" cy="1601787"/>
          </a:xfrm>
        </p:spPr>
        <p:txBody>
          <a:bodyPr/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47867-02E8-444A-AA60-F234290502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78552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6C7F9C-E2D0-4742-A4BF-078450A6F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1352" y="3862516"/>
            <a:ext cx="2743200" cy="1600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52C56A-D7BB-4B81-B9A1-4E5E93A9A73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32776" y="2043763"/>
            <a:ext cx="1828800" cy="1371600"/>
          </a:xfrm>
          <a:ln w="22225"/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22EE9E-DC5B-423D-A43D-F003576C11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5576" y="3862516"/>
            <a:ext cx="2743200" cy="1600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C3A17A7-B59A-4E68-9B7D-4FD6F57E768F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B414F9-DCDA-42C7-9094-5A64C27E32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4666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MARKET COMPARISON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71601" y="2149157"/>
            <a:ext cx="2743200" cy="2999232"/>
          </a:xfrm>
        </p:spPr>
        <p:txBody>
          <a:bodyPr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03095" y="3511296"/>
            <a:ext cx="2286000" cy="731520"/>
          </a:xfrm>
        </p:spPr>
        <p:txBody>
          <a:bodyPr/>
          <a:lstStyle/>
          <a:p>
            <a:r>
              <a:rPr lang="en-ZA" dirty="0"/>
              <a:t>OPPORTUNITY TO BUILD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901952" y="4279392"/>
            <a:ext cx="2286000" cy="640080"/>
          </a:xfrm>
        </p:spPr>
        <p:txBody>
          <a:bodyPr/>
          <a:lstStyle/>
          <a:p>
            <a:r>
              <a:rPr lang="en-ZA" noProof="1"/>
              <a:t>Addressable market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24400" y="2149157"/>
            <a:ext cx="2743200" cy="2999232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64559" y="3511296"/>
            <a:ext cx="2286000" cy="731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/>
              <a:t>FREEDOM TO INVENT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6456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Serviceable market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9944" y="2149157"/>
            <a:ext cx="2743201" cy="299707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C3B6141-A529-43FA-B6A2-0FFA5D9DF00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2799" y="3511296"/>
            <a:ext cx="2286000" cy="731520"/>
          </a:xfrm>
        </p:spPr>
        <p:txBody>
          <a:bodyPr/>
          <a:lstStyle/>
          <a:p>
            <a:r>
              <a:rPr lang="en-ZA" dirty="0"/>
              <a:t>FEW </a:t>
            </a:r>
          </a:p>
          <a:p>
            <a:r>
              <a:rPr lang="en-ZA" dirty="0"/>
              <a:t>COMPETITORS</a:t>
            </a:r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1280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Obtainable market</a:t>
            </a:r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3130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/>
          <a:lstStyle/>
          <a:p>
            <a:r>
              <a:rPr lang="en-ZA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architecture companies on the market</a:t>
            </a:r>
          </a:p>
          <a:p>
            <a:r>
              <a:rPr lang="en-ZA" noProof="1"/>
              <a:t>Simple and easy to build, compared to the complex building materials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114800" cy="823912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C6148D-8C70-49F3-B719-E86C709BF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/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to use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2236B-A6B0-4EAA-85D3-7D72C99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OUR COMPETITION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B3165E-F0AF-4E93-8DAF-78E708FEE96D}"/>
              </a:ext>
            </a:extLst>
          </p:cNvPr>
          <p:cNvSpPr txBox="1"/>
          <p:nvPr/>
        </p:nvSpPr>
        <p:spPr>
          <a:xfrm>
            <a:off x="8952613" y="2175264"/>
            <a:ext cx="151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+mj-lt"/>
              </a:rPr>
              <a:t>Contoso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7DB985-B36F-483E-9F4C-75F0A3BB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571997"/>
            <a:ext cx="228600" cy="228600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2752" y="3346704"/>
            <a:ext cx="2011680" cy="274320"/>
          </a:xfrm>
        </p:spPr>
        <p:txBody>
          <a:bodyPr>
            <a:no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3F8A78-F61A-4637-942D-531A0D94A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9402" y="399119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5121-CDE8-4D4F-BDA3-31C3F7E30E0F}"/>
              </a:ext>
            </a:extLst>
          </p:cNvPr>
          <p:cNvSpPr txBox="1"/>
          <p:nvPr/>
        </p:nvSpPr>
        <p:spPr>
          <a:xfrm>
            <a:off x="1866038" y="423241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A97092-809F-47A9-8249-3B3B8444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98724" y="4666450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13F40-319F-48D4-B671-51D806C017DB}"/>
              </a:ext>
            </a:extLst>
          </p:cNvPr>
          <p:cNvSpPr txBox="1"/>
          <p:nvPr/>
        </p:nvSpPr>
        <p:spPr>
          <a:xfrm>
            <a:off x="2624888" y="487353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2F37D3-3B6B-4C6F-AE6B-C8253B191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48713" y="45422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37644-11DD-456E-9CB9-07E65B9D639A}"/>
              </a:ext>
            </a:extLst>
          </p:cNvPr>
          <p:cNvSpPr txBox="1"/>
          <p:nvPr/>
        </p:nvSpPr>
        <p:spPr>
          <a:xfrm>
            <a:off x="6374877" y="474662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C585A1-2E31-4298-8FD8-F3D23C1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32639" y="3919295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E08925-138F-4068-9329-D6D44E600B83}"/>
              </a:ext>
            </a:extLst>
          </p:cNvPr>
          <p:cNvSpPr txBox="1"/>
          <p:nvPr/>
        </p:nvSpPr>
        <p:spPr>
          <a:xfrm>
            <a:off x="8058803" y="412638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9000" y="5132470"/>
            <a:ext cx="2011680" cy="274320"/>
          </a:xfrm>
        </p:spPr>
        <p:txBody>
          <a:bodyPr>
            <a:noAutofit/>
          </a:bodyPr>
          <a:lstStyle/>
          <a:p>
            <a:r>
              <a:rPr lang="en-ZA" dirty="0"/>
              <a:t>INCONVENIENT</a:t>
            </a:r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4" y="704088"/>
            <a:ext cx="9050253" cy="6400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F4ED644-C47C-456A-96A0-2E9A58005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DF4D42A-3F39-4699-9C9C-91BBC8C722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799" y="2450592"/>
            <a:ext cx="3200400" cy="2567007"/>
          </a:xfrm>
        </p:spPr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9859" y="3392424"/>
            <a:ext cx="2743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Roll out drafts to local companies in the region to help establish the product</a:t>
            </a:r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38ACC23-C522-4E38-9FC4-D46CF2EA1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9309" y="2450591"/>
            <a:ext cx="3200400" cy="2567009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A2AC06B-E1EB-4973-A6DF-05697A7396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1630" y="3392424"/>
            <a:ext cx="2743200" cy="1463040"/>
          </a:xfrm>
        </p:spPr>
        <p:txBody>
          <a:bodyPr/>
          <a:lstStyle/>
          <a:p>
            <a:r>
              <a:rPr lang="en-US" dirty="0"/>
              <a:t>Release the drafts to the general public and monitor press and regional market trends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C3E93EF-EBD0-4425-843B-18F5AFCAF3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33163" y="2450591"/>
            <a:ext cx="3200400" cy="2567009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CF96B73-21DC-408C-8CD4-70E4B94A46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/>
          <a:p>
            <a:r>
              <a:rPr lang="en-US" dirty="0"/>
              <a:t>Gather feedback from architectural firms and commercial business owners to expand availability of the product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557424D-75FD-4489-9685-048E9F66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04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PASSING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/>
          <a:lstStyle/>
          <a:p>
            <a:r>
              <a:rPr lang="en-ZA" dirty="0"/>
              <a:t>Pass-by-Value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Parameters passed to the callee method will be </a:t>
            </a:r>
            <a:r>
              <a:rPr lang="en-US" b="1" noProof="1"/>
              <a:t>clones of original arguments</a:t>
            </a:r>
            <a:r>
              <a:rPr lang="en-US" noProof="1"/>
              <a:t>.</a:t>
            </a:r>
          </a:p>
          <a:p>
            <a:r>
              <a:rPr lang="en-US" noProof="1"/>
              <a:t>Any modification done in callee method will have </a:t>
            </a:r>
            <a:r>
              <a:rPr lang="en-US" b="1" noProof="1"/>
              <a:t>no effect </a:t>
            </a:r>
            <a:r>
              <a:rPr lang="en-US" noProof="1"/>
              <a:t>on the original parameters in caller method.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114800" cy="823912"/>
          </a:xfrm>
        </p:spPr>
        <p:txBody>
          <a:bodyPr/>
          <a:lstStyle/>
          <a:p>
            <a:r>
              <a:rPr lang="en-US" dirty="0"/>
              <a:t>Pass-by-Reference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9C6148D-8C70-49F3-B719-E86C709BF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/>
          <a:p>
            <a:r>
              <a:rPr lang="en-US" noProof="1"/>
              <a:t>The caller and the callee operate on </a:t>
            </a:r>
            <a:r>
              <a:rPr lang="en-US" b="1" noProof="1"/>
              <a:t>the same object</a:t>
            </a:r>
            <a:r>
              <a:rPr lang="en-US" noProof="1"/>
              <a:t>.</a:t>
            </a:r>
          </a:p>
          <a:p>
            <a:r>
              <a:rPr lang="en-US" noProof="1"/>
              <a:t>Any changes to the parameter’s instance members will result in </a:t>
            </a:r>
            <a:r>
              <a:rPr lang="en-US" b="1" noProof="1"/>
              <a:t>that change being made to the original value</a:t>
            </a:r>
            <a:r>
              <a:rPr lang="en-US" noProof="1"/>
              <a:t>.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2236B-A6B0-4EAA-85D3-7D72C99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40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3DD6D01-2071-4296-A5E4-539BB859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3CBBB27-FAA2-494A-BBC2-D74BCEEFC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02536"/>
            <a:ext cx="5157216" cy="393192"/>
          </a:xfrm>
        </p:spPr>
        <p:txBody>
          <a:bodyPr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03281565"/>
              </p:ext>
            </p:extLst>
          </p:nvPr>
        </p:nvGraphicFramePr>
        <p:xfrm>
          <a:off x="923925" y="2670175"/>
          <a:ext cx="4900295" cy="320151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0059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031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Clients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Orders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Gross revenue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Net revenue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1100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$10,000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$7,000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$20,000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$16,000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$30,000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$25,000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$40,000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$30,000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002536"/>
            <a:ext cx="4334256" cy="393192"/>
          </a:xfrm>
        </p:spPr>
        <p:txBody>
          <a:bodyPr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41165255"/>
              </p:ext>
            </p:extLst>
          </p:nvPr>
        </p:nvGraphicFramePr>
        <p:xfrm>
          <a:off x="6364288" y="2533650"/>
          <a:ext cx="5165725" cy="369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BFBAF-738B-42EB-AB0A-506992C0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DB33F-6F3F-4A62-B0DD-F747DDE7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33746-F3B9-43A4-82DB-0DC78664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TWO-YEAR ACTION PLAN</a:t>
            </a:r>
          </a:p>
        </p:txBody>
      </p:sp>
      <p:sp>
        <p:nvSpPr>
          <p:cNvPr id="135" name="Text Placeholder 31">
            <a:extLst>
              <a:ext uri="{FF2B5EF4-FFF2-40B4-BE49-F238E27FC236}">
                <a16:creationId xmlns:a16="http://schemas.microsoft.com/office/drawing/2014/main" id="{0BE39453-7577-44CC-8A1C-7FC48A0BBE73}"/>
              </a:ext>
            </a:extLst>
          </p:cNvPr>
          <p:cNvSpPr txBox="1">
            <a:spLocks/>
          </p:cNvSpPr>
          <p:nvPr/>
        </p:nvSpPr>
        <p:spPr>
          <a:xfrm>
            <a:off x="2167128" y="25881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Draft plans</a:t>
            </a:r>
            <a:endParaRPr lang="en-ZA" sz="1200" dirty="0"/>
          </a:p>
        </p:txBody>
      </p:sp>
      <p:sp>
        <p:nvSpPr>
          <p:cNvPr id="137" name="Text Placeholder 32">
            <a:extLst>
              <a:ext uri="{FF2B5EF4-FFF2-40B4-BE49-F238E27FC236}">
                <a16:creationId xmlns:a16="http://schemas.microsoft.com/office/drawing/2014/main" id="{DC1BAD29-267A-4F67-ADFE-0FF85B86A4B2}"/>
              </a:ext>
            </a:extLst>
          </p:cNvPr>
          <p:cNvSpPr txBox="1">
            <a:spLocks/>
          </p:cNvSpPr>
          <p:nvPr/>
        </p:nvSpPr>
        <p:spPr>
          <a:xfrm>
            <a:off x="2167128" y="29900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Feb 20XX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id="{D72A9B46-CAC1-4684-99F6-25D9F1303002}"/>
              </a:ext>
            </a:extLst>
          </p:cNvPr>
          <p:cNvSpPr txBox="1">
            <a:spLocks/>
          </p:cNvSpPr>
          <p:nvPr/>
        </p:nvSpPr>
        <p:spPr>
          <a:xfrm>
            <a:off x="4517640" y="2578608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Run focus groups</a:t>
            </a:r>
            <a:endParaRPr lang="en-ZA" sz="1200" dirty="0"/>
          </a:p>
        </p:txBody>
      </p:sp>
      <p:sp>
        <p:nvSpPr>
          <p:cNvPr id="60" name="Text Placeholder 32">
            <a:extLst>
              <a:ext uri="{FF2B5EF4-FFF2-40B4-BE49-F238E27FC236}">
                <a16:creationId xmlns:a16="http://schemas.microsoft.com/office/drawing/2014/main" id="{372C63D9-4978-475C-890E-EEDC00DFC969}"/>
              </a:ext>
            </a:extLst>
          </p:cNvPr>
          <p:cNvSpPr txBox="1">
            <a:spLocks/>
          </p:cNvSpPr>
          <p:nvPr/>
        </p:nvSpPr>
        <p:spPr>
          <a:xfrm>
            <a:off x="4569369" y="29900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May 20XX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489434" y="2576836"/>
            <a:ext cx="1793875" cy="696885"/>
          </a:xfrm>
          <a:ln w="2222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ZA" dirty="0">
                <a:cs typeface="Calibri Light"/>
              </a:rPr>
              <a:t>Gather feedback</a:t>
            </a:r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541163" y="2960704"/>
            <a:ext cx="1690417" cy="228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dirty="0"/>
              <a:t>Oct 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>
            <a:norm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>
            <a:norm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>
            <a:norm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>
            <a:norm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70392"/>
            <a:ext cx="640080" cy="274320"/>
          </a:xfrm>
        </p:spPr>
        <p:txBody>
          <a:bodyPr>
            <a:norm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>
            <a:norm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>
            <a:norm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>
            <a:norm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>
            <a:norm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>
            <a:norm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>
            <a:norm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>
            <a:norm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>
            <a:norm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>
            <a:norm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C62A66C-C8AD-4EB7-AA99-EC1CC0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87742" y="3991424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F281927-601B-442B-A384-FB83A579A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653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BEC6897-B080-4DDB-B92D-24D28F0A4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176" y="3995928"/>
            <a:ext cx="155448" cy="155448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BC5BC0E-B11E-429C-9DF1-41E192D6B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18333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747E967-F5B8-4D28-AC3F-E0E549FED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4764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C091014C-382D-40BC-8967-BC466535FE41}"/>
              </a:ext>
            </a:extLst>
          </p:cNvPr>
          <p:cNvSpPr txBox="1">
            <a:spLocks/>
          </p:cNvSpPr>
          <p:nvPr/>
        </p:nvSpPr>
        <p:spPr>
          <a:xfrm>
            <a:off x="2162250" y="4825677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Test with businesses</a:t>
            </a:r>
            <a:endParaRPr lang="en-ZA" sz="1200" dirty="0"/>
          </a:p>
        </p:txBody>
      </p:sp>
      <p:sp>
        <p:nvSpPr>
          <p:cNvPr id="65" name="Text Placeholder 32">
            <a:extLst>
              <a:ext uri="{FF2B5EF4-FFF2-40B4-BE49-F238E27FC236}">
                <a16:creationId xmlns:a16="http://schemas.microsoft.com/office/drawing/2014/main" id="{677ED2BA-D7A9-4762-8048-3440D8AE4E19}"/>
              </a:ext>
            </a:extLst>
          </p:cNvPr>
          <p:cNvSpPr txBox="1">
            <a:spLocks/>
          </p:cNvSpPr>
          <p:nvPr/>
        </p:nvSpPr>
        <p:spPr>
          <a:xfrm>
            <a:off x="2213979" y="523673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Feb 20XX</a:t>
            </a:r>
          </a:p>
        </p:txBody>
      </p:sp>
      <p:sp>
        <p:nvSpPr>
          <p:cNvPr id="129" name="Text Placeholder 31">
            <a:extLst>
              <a:ext uri="{FF2B5EF4-FFF2-40B4-BE49-F238E27FC236}">
                <a16:creationId xmlns:a16="http://schemas.microsoft.com/office/drawing/2014/main" id="{E7A92AA8-93B1-4158-A435-475632A0529E}"/>
              </a:ext>
            </a:extLst>
          </p:cNvPr>
          <p:cNvSpPr txBox="1">
            <a:spLocks/>
          </p:cNvSpPr>
          <p:nvPr/>
        </p:nvSpPr>
        <p:spPr>
          <a:xfrm>
            <a:off x="6115125" y="4844727"/>
            <a:ext cx="1793875" cy="696885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b="1" dirty="0">
                <a:solidFill>
                  <a:schemeClr val="tx1"/>
                </a:solidFill>
                <a:cs typeface="Calibri Light"/>
              </a:rPr>
              <a:t>Regional launch</a:t>
            </a:r>
            <a:endParaRPr lang="en-ZA" sz="1200" b="1" dirty="0">
              <a:solidFill>
                <a:schemeClr val="tx1"/>
              </a:solidFill>
            </a:endParaRPr>
          </a:p>
        </p:txBody>
      </p:sp>
      <p:sp>
        <p:nvSpPr>
          <p:cNvPr id="131" name="Text Placeholder 32">
            <a:extLst>
              <a:ext uri="{FF2B5EF4-FFF2-40B4-BE49-F238E27FC236}">
                <a16:creationId xmlns:a16="http://schemas.microsoft.com/office/drawing/2014/main" id="{8D5885A9-A504-4F4D-A50D-10FA6BB3DCAA}"/>
              </a:ext>
            </a:extLst>
          </p:cNvPr>
          <p:cNvSpPr txBox="1">
            <a:spLocks/>
          </p:cNvSpPr>
          <p:nvPr/>
        </p:nvSpPr>
        <p:spPr>
          <a:xfrm>
            <a:off x="6166854" y="52557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/>
                </a:solidFill>
              </a:rPr>
              <a:t>July 20XX</a:t>
            </a:r>
          </a:p>
        </p:txBody>
      </p:sp>
      <p:sp>
        <p:nvSpPr>
          <p:cNvPr id="55" name="Text Placeholder 31">
            <a:extLst>
              <a:ext uri="{FF2B5EF4-FFF2-40B4-BE49-F238E27FC236}">
                <a16:creationId xmlns:a16="http://schemas.microsoft.com/office/drawing/2014/main" id="{0FEF2CB2-CF18-495D-ABAF-F9DCE388D255}"/>
              </a:ext>
            </a:extLst>
          </p:cNvPr>
          <p:cNvSpPr txBox="1">
            <a:spLocks/>
          </p:cNvSpPr>
          <p:nvPr/>
        </p:nvSpPr>
        <p:spPr>
          <a:xfrm>
            <a:off x="9509314" y="48029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Deliver to client</a:t>
            </a:r>
            <a:endParaRPr lang="en-ZA" sz="1200" dirty="0"/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87A1BFF9-7BE1-47F2-B021-73DC4765CEB7}"/>
              </a:ext>
            </a:extLst>
          </p:cNvPr>
          <p:cNvSpPr txBox="1">
            <a:spLocks/>
          </p:cNvSpPr>
          <p:nvPr/>
        </p:nvSpPr>
        <p:spPr>
          <a:xfrm>
            <a:off x="9561043" y="5213994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Dec 20XX</a:t>
            </a:r>
          </a:p>
        </p:txBody>
      </p:sp>
      <p:sp>
        <p:nvSpPr>
          <p:cNvPr id="178" name="Date Placeholder 177">
            <a:extLst>
              <a:ext uri="{FF2B5EF4-FFF2-40B4-BE49-F238E27FC236}">
                <a16:creationId xmlns:a16="http://schemas.microsoft.com/office/drawing/2014/main" id="{45974408-3596-4B64-BCF3-2708B998BA35}"/>
              </a:ext>
            </a:extLst>
          </p:cNvPr>
          <p:cNvSpPr>
            <a:spLocks noGrp="1"/>
          </p:cNvSpPr>
          <p:nvPr>
            <p:ph type="dt" sz="half" idx="61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146" name="Slide Number Placeholder 145">
            <a:extLst>
              <a:ext uri="{FF2B5EF4-FFF2-40B4-BE49-F238E27FC236}">
                <a16:creationId xmlns:a16="http://schemas.microsoft.com/office/drawing/2014/main" id="{7C700CA4-1591-45AA-9D8A-3A6E0D2FD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01800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519139"/>
              </p:ext>
            </p:extLst>
          </p:nvPr>
        </p:nvGraphicFramePr>
        <p:xfrm>
          <a:off x="915925" y="1690687"/>
          <a:ext cx="10360150" cy="43491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97643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464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3455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2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3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A1DC4-19D5-48CE-B703-A27A1FE4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FD345-CA89-4CE9-ACBA-C83FB6C5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C7E4-E7FB-4E6C-B03B-82B059B4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80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MEET THE TEAM</a:t>
            </a:r>
          </a:p>
        </p:txBody>
      </p:sp>
      <p:pic>
        <p:nvPicPr>
          <p:cNvPr id="93" name="Picture Placeholder 92" descr="team member&#10;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b="3993"/>
          <a:stretch/>
        </p:blipFill>
        <p:spPr>
          <a:xfrm>
            <a:off x="1078992" y="2432304"/>
            <a:ext cx="1828800" cy="168249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496637"/>
            <a:ext cx="2103120" cy="27432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4776530"/>
            <a:ext cx="2103120" cy="45720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95" name="Picture Placeholder 94" descr="team member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7150" y="2432304"/>
            <a:ext cx="1828800" cy="1682496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498909"/>
            <a:ext cx="2103120" cy="27432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94176" y="4778802"/>
            <a:ext cx="2103120" cy="45720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97" name="Picture Placeholder 96" descr="team member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64" y="2432304"/>
            <a:ext cx="1828800" cy="1682496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94357"/>
            <a:ext cx="2103120" cy="27432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4774250"/>
            <a:ext cx="2103120" cy="45720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99" name="Picture Placeholder 98" descr="team member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2512" y="2432304"/>
            <a:ext cx="1828800" cy="1682496"/>
          </a:xfr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96629"/>
            <a:ext cx="210312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2288" y="4776522"/>
            <a:ext cx="2103120" cy="45720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MEET THE FULL TEAM</a:t>
            </a:r>
          </a:p>
        </p:txBody>
      </p:sp>
      <p:pic>
        <p:nvPicPr>
          <p:cNvPr id="38" name="Picture Placeholder 37" descr="team member">
            <a:extLst>
              <a:ext uri="{FF2B5EF4-FFF2-40B4-BE49-F238E27FC236}">
                <a16:creationId xmlns:a16="http://schemas.microsoft.com/office/drawing/2014/main" id="{C5A9751B-FE16-415C-8B29-401220D83A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3" r="11663"/>
          <a:stretch/>
        </p:blipFill>
        <p:spPr>
          <a:xfrm>
            <a:off x="1056132" y="1913382"/>
            <a:ext cx="1691640" cy="13258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0BA86-1D79-41F2-B16A-FB7132C09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3443293"/>
            <a:ext cx="1920240" cy="22860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A9E7DA-B5C7-448F-9385-2F524748D9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3691331"/>
            <a:ext cx="1920240" cy="22860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62" name="Picture Placeholder 61" descr="team member&#10;">
            <a:extLst>
              <a:ext uri="{FF2B5EF4-FFF2-40B4-BE49-F238E27FC236}">
                <a16:creationId xmlns:a16="http://schemas.microsoft.com/office/drawing/2014/main" id="{B2C33A8F-63DF-4D4D-A1D9-06CC7955C17E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132" y="4227957"/>
            <a:ext cx="1691640" cy="132588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30FDE-8C02-4B96-8EB5-4C16D68A88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832" y="5745281"/>
            <a:ext cx="1920240" cy="228600"/>
          </a:xfrm>
        </p:spPr>
        <p:txBody>
          <a:bodyPr/>
          <a:lstStyle/>
          <a:p>
            <a:r>
              <a:rPr lang="en-US" dirty="0"/>
              <a:t>Graham Barnes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03BC333-B5A1-4CAB-8B3E-6FF488937D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832" y="5987343"/>
            <a:ext cx="1920240" cy="228600"/>
          </a:xfrm>
        </p:spPr>
        <p:txBody>
          <a:bodyPr/>
          <a:lstStyle/>
          <a:p>
            <a:r>
              <a:rPr lang="en-US" dirty="0"/>
              <a:t>VP Product</a:t>
            </a:r>
          </a:p>
        </p:txBody>
      </p:sp>
      <p:pic>
        <p:nvPicPr>
          <p:cNvPr id="48" name="Picture Placeholder 47" descr="team member">
            <a:extLst>
              <a:ext uri="{FF2B5EF4-FFF2-40B4-BE49-F238E27FC236}">
                <a16:creationId xmlns:a16="http://schemas.microsoft.com/office/drawing/2014/main" id="{B19516FB-542F-4221-B647-4731AA24251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455" y="1913382"/>
            <a:ext cx="1691640" cy="132588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437BB1-A5DD-4796-9EAC-3F0807087F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9896" y="3447288"/>
            <a:ext cx="1920240" cy="22860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05ACEF-C334-4BDD-A058-5987B17D0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9896" y="3695369"/>
            <a:ext cx="1920240" cy="22860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64" name="Picture Placeholder 63" descr="team member&#10;">
            <a:extLst>
              <a:ext uri="{FF2B5EF4-FFF2-40B4-BE49-F238E27FC236}">
                <a16:creationId xmlns:a16="http://schemas.microsoft.com/office/drawing/2014/main" id="{D527BF02-7F39-4B13-B3DD-55FDDC786149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196" y="4227957"/>
            <a:ext cx="1691640" cy="132588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50B83B4-39D2-4699-8D7E-70F307B7A9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39896" y="5741239"/>
            <a:ext cx="1920240" cy="228600"/>
          </a:xfrm>
        </p:spPr>
        <p:txBody>
          <a:bodyPr/>
          <a:lstStyle/>
          <a:p>
            <a:r>
              <a:rPr lang="en-US" dirty="0"/>
              <a:t>Rowan Murphy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D6C9287-443E-4228-8A38-5F800E59D2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39896" y="5989320"/>
            <a:ext cx="1920240" cy="228600"/>
          </a:xfrm>
        </p:spPr>
        <p:txBody>
          <a:bodyPr/>
          <a:lstStyle/>
          <a:p>
            <a:r>
              <a:rPr lang="en-US" dirty="0"/>
              <a:t>SEO Strategist</a:t>
            </a:r>
          </a:p>
        </p:txBody>
      </p:sp>
      <p:pic>
        <p:nvPicPr>
          <p:cNvPr id="50" name="Picture Placeholder 49" descr="team member">
            <a:extLst>
              <a:ext uri="{FF2B5EF4-FFF2-40B4-BE49-F238E27FC236}">
                <a16:creationId xmlns:a16="http://schemas.microsoft.com/office/drawing/2014/main" id="{0461C9B5-F3A7-4B30-A3FC-DE626E5658A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778" y="1913382"/>
            <a:ext cx="1691640" cy="132588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F3C66-B7DA-499C-86D9-FE04304B1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7960" y="3447288"/>
            <a:ext cx="1920240" cy="22860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53C026E-7667-4E7C-B1DE-A8DC5EEEF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37960" y="3695369"/>
            <a:ext cx="1920240" cy="22860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66" name="Picture Placeholder 65" descr="team member&#10;">
            <a:extLst>
              <a:ext uri="{FF2B5EF4-FFF2-40B4-BE49-F238E27FC236}">
                <a16:creationId xmlns:a16="http://schemas.microsoft.com/office/drawing/2014/main" id="{6F080A92-6A5B-4CD5-B6F0-F2D9FF72A1A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260" y="4227957"/>
            <a:ext cx="1691640" cy="132588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57499C2-9FB5-445E-9562-9404C8D8B36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37960" y="5741239"/>
            <a:ext cx="1920240" cy="228600"/>
          </a:xfrm>
        </p:spPr>
        <p:txBody>
          <a:bodyPr/>
          <a:lstStyle/>
          <a:p>
            <a:r>
              <a:rPr lang="en-US" dirty="0"/>
              <a:t>Elizabeth Moore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179C6B-0308-43BE-87DE-DAC4532AC7C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37960" y="5989320"/>
            <a:ext cx="1920240" cy="228600"/>
          </a:xfrm>
        </p:spPr>
        <p:txBody>
          <a:bodyPr/>
          <a:lstStyle/>
          <a:p>
            <a:r>
              <a:rPr lang="en-US" dirty="0"/>
              <a:t>Product Designer</a:t>
            </a:r>
          </a:p>
        </p:txBody>
      </p:sp>
      <p:pic>
        <p:nvPicPr>
          <p:cNvPr id="52" name="Picture Placeholder 51" descr="team member&#10;">
            <a:extLst>
              <a:ext uri="{FF2B5EF4-FFF2-40B4-BE49-F238E27FC236}">
                <a16:creationId xmlns:a16="http://schemas.microsoft.com/office/drawing/2014/main" id="{F23FCBC1-2ECF-487A-A28E-8822FF475D5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1102" y="1913382"/>
            <a:ext cx="1691640" cy="132588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2D4D9F-ADD8-4383-B1BE-CAE40BF675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36024" y="3447288"/>
            <a:ext cx="1920240" cy="22860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9E9C43-EECB-4906-9BC1-A8F8195FDC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6024" y="3695369"/>
            <a:ext cx="1920240" cy="22860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68" name="Picture Placeholder 67" descr="team member&#10;">
            <a:extLst>
              <a:ext uri="{FF2B5EF4-FFF2-40B4-BE49-F238E27FC236}">
                <a16:creationId xmlns:a16="http://schemas.microsoft.com/office/drawing/2014/main" id="{83C445C3-C681-44E9-96E9-FB7A4212C289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324" y="4227957"/>
            <a:ext cx="1691640" cy="1325880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3EB9BB5-40AC-45CA-B6AA-EC7D9491E2F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36024" y="5741239"/>
            <a:ext cx="1920240" cy="228600"/>
          </a:xfrm>
        </p:spPr>
        <p:txBody>
          <a:bodyPr/>
          <a:lstStyle/>
          <a:p>
            <a:r>
              <a:rPr lang="en-US" dirty="0"/>
              <a:t>Robin Kline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160BF90-0E6E-4E94-B5AC-CA89849A90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36024" y="5989320"/>
            <a:ext cx="1920240" cy="228600"/>
          </a:xfrm>
        </p:spPr>
        <p:txBody>
          <a:bodyPr/>
          <a:lstStyle/>
          <a:p>
            <a:r>
              <a:rPr lang="en-US" dirty="0"/>
              <a:t>Content Developer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48B9B-CACB-432F-9A8F-70942F50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4ECDB-0E31-4760-A4B0-88811952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50" name="Slide Number Placeholder 149">
            <a:extLst>
              <a:ext uri="{FF2B5EF4-FFF2-40B4-BE49-F238E27FC236}">
                <a16:creationId xmlns:a16="http://schemas.microsoft.com/office/drawing/2014/main" id="{2D9A5E85-1CD4-45E4-A0A8-4B8D98A8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FUNDING</a:t>
            </a:r>
          </a:p>
        </p:txBody>
      </p:sp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0398DF1-BBE0-43CF-8DE1-34552BBF1002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077810985"/>
              </p:ext>
            </p:extLst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9A799C-8F27-4895-85E0-BD68E0239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3886200"/>
            <a:ext cx="2057400" cy="548640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4B16A7E-A664-441C-A7E3-BCE7A40053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544568"/>
            <a:ext cx="2057400" cy="274320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D14FC78-1753-431B-B8F5-90E1FB7CB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4919472"/>
            <a:ext cx="2057400" cy="914400"/>
          </a:xfrm>
        </p:spPr>
        <p:txBody>
          <a:bodyPr/>
          <a:lstStyle/>
          <a:p>
            <a:r>
              <a:rPr lang="en-ZA" dirty="0"/>
              <a:t>Revenue obtained from property rentals</a:t>
            </a:r>
          </a:p>
        </p:txBody>
      </p:sp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5A9396F6-B1E5-45FC-95C1-0AE5BA630B9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1044263881"/>
              </p:ext>
            </p:extLst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F6CB49-6C64-4681-9E98-E3A2C31ADC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826" y="3886200"/>
            <a:ext cx="2057400" cy="548640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13A1C37-F5D9-4F1A-B4DC-0790310155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79826" y="4544568"/>
            <a:ext cx="2057400" cy="274320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0F312E1-B73C-4A9F-BE0B-3F7086F2EF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826" y="4919472"/>
            <a:ext cx="2057400" cy="914400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D5C78755-D43A-44CA-8E4E-61E6F4E372B4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536824150"/>
              </p:ext>
            </p:extLst>
          </p:nvPr>
        </p:nvGraphicFramePr>
        <p:xfrm>
          <a:off x="655955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9CE77AE-959F-4E62-926C-F8B6665E1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2" y="3886200"/>
            <a:ext cx="2057400" cy="548640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FF93C3E6-8E74-4435-BD01-3D53868C53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5252" y="4544568"/>
            <a:ext cx="2057400" cy="274320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D2AE02F-05E9-4281-AFC0-9BF7DD117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45252" y="4919472"/>
            <a:ext cx="2057400" cy="914400"/>
          </a:xfrm>
        </p:spPr>
        <p:txBody>
          <a:bodyPr/>
          <a:lstStyle/>
          <a:p>
            <a:r>
              <a:rPr lang="en-ZA" noProof="1"/>
              <a:t>Liquid cash we have on hand</a:t>
            </a:r>
          </a:p>
        </p:txBody>
      </p:sp>
      <p:graphicFrame>
        <p:nvGraphicFramePr>
          <p:cNvPr id="65" name="Content Placeholder 64" descr="pie chart">
            <a:extLst>
              <a:ext uri="{FF2B5EF4-FFF2-40B4-BE49-F238E27FC236}">
                <a16:creationId xmlns:a16="http://schemas.microsoft.com/office/drawing/2014/main" id="{8298F879-C84E-4AF8-9DF9-90542A755128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1584766373"/>
              </p:ext>
            </p:extLst>
          </p:nvPr>
        </p:nvGraphicFramePr>
        <p:xfrm>
          <a:off x="932497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254048C-E445-461C-ADA2-EC4811E403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10677" y="3886200"/>
            <a:ext cx="2057400" cy="548640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BBBA0C-5FDB-4DF4-B5EA-FD57309071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10677" y="4544568"/>
            <a:ext cx="2057400" cy="274320"/>
          </a:xfrm>
        </p:spPr>
        <p:txBody>
          <a:bodyPr/>
          <a:lstStyle/>
          <a:p>
            <a:r>
              <a:rPr lang="en-US" dirty="0"/>
              <a:t>$82,000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90CE37C-7708-4DBF-9307-B4F41A33D3A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10677" y="4919472"/>
            <a:ext cx="2057400" cy="914400"/>
          </a:xfrm>
        </p:spPr>
        <p:txBody>
          <a:bodyPr/>
          <a:lstStyle/>
          <a:p>
            <a:r>
              <a:rPr lang="en-ZA" dirty="0"/>
              <a:t>Number of shares converted into USD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C2D98-D89E-4928-B0E2-D5F091C6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46249-3393-41B7-8247-6564808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C21A8-0C71-4F5D-B386-64F529B1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24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At Contoso, we believe in giving 110%. By using energy efficient building methods, we help commercial businesses grow and foster a consumer first mindset. We thrive because of our market knowledge and a great team behind our product. As our CEO says, "Efficiencies will come from proactively transforming how we do business."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</p:spPr>
        <p:txBody>
          <a:bodyPr>
            <a:normAutofit/>
          </a:bodyPr>
          <a:lstStyle/>
          <a:p>
            <a:r>
              <a:rPr lang="en-ZA" dirty="0"/>
              <a:t>IN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 dirty="0"/>
              <a:t>Primitive</a:t>
            </a:r>
            <a:r>
              <a:rPr lang="en-US" dirty="0"/>
              <a:t> variables store the actual </a:t>
            </a:r>
            <a:r>
              <a:rPr lang="en-US" b="1" dirty="0"/>
              <a:t>values</a:t>
            </a:r>
            <a:r>
              <a:rPr lang="en-US" dirty="0"/>
              <a:t>, whereas </a:t>
            </a:r>
            <a:r>
              <a:rPr lang="en-US" b="1" dirty="0"/>
              <a:t>Non-Primitives</a:t>
            </a:r>
            <a:r>
              <a:rPr lang="en-US" dirty="0"/>
              <a:t> store the </a:t>
            </a:r>
            <a:r>
              <a:rPr lang="en-US" b="1" dirty="0"/>
              <a:t>reference</a:t>
            </a:r>
            <a:r>
              <a:rPr lang="en-US" dirty="0"/>
              <a:t> variables which point to the addresses of the objects they're referring to</a:t>
            </a:r>
          </a:p>
          <a:p>
            <a:r>
              <a:rPr lang="en-US" b="1" dirty="0"/>
              <a:t>Arguments</a:t>
            </a:r>
            <a:r>
              <a:rPr lang="en-US" dirty="0"/>
              <a:t> in </a:t>
            </a:r>
            <a:r>
              <a:rPr lang="en-US" b="1" dirty="0"/>
              <a:t>Java</a:t>
            </a:r>
            <a:r>
              <a:rPr lang="en-US" dirty="0"/>
              <a:t> are always </a:t>
            </a:r>
            <a:r>
              <a:rPr lang="en-US" b="1" dirty="0"/>
              <a:t>passed-by-value</a:t>
            </a:r>
            <a:r>
              <a:rPr lang="en-US" dirty="0"/>
              <a:t>. During method invocation, a copy of each argument, </a:t>
            </a:r>
            <a:r>
              <a:rPr lang="en-US" b="1" dirty="0"/>
              <a:t>whether</a:t>
            </a:r>
            <a:r>
              <a:rPr lang="en-US" dirty="0"/>
              <a:t> its a value or reference, is created in stack memory which is then passed to the method.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988" name="Footer Placeholder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0"/>
            <a:ext cx="7769352" cy="36420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For Primitive types, parameters are pass-by-value</a:t>
            </a:r>
          </a:p>
          <a:p>
            <a:endParaRPr lang="en-US" dirty="0"/>
          </a:p>
          <a:p>
            <a:r>
              <a:rPr lang="en-US" dirty="0"/>
              <a:t>For Object types, the object reference is pass-by-value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static Fields </a:t>
            </a:r>
            <a:br>
              <a:rPr lang="en-US" dirty="0"/>
            </a:br>
            <a:r>
              <a:rPr lang="en-US" dirty="0"/>
              <a:t>Class 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66928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if a field is declared static, then exactly a single copy of that field is created and shared among all instances of that class.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437" y="3264408"/>
            <a:ext cx="5669280" cy="668782"/>
          </a:xfrm>
        </p:spPr>
        <p:txBody>
          <a:bodyPr>
            <a:normAutofit/>
          </a:bodyPr>
          <a:lstStyle/>
          <a:p>
            <a:r>
              <a:rPr lang="en-US" dirty="0"/>
              <a:t>The value of this static field will be shared across all object of either</a:t>
            </a:r>
          </a:p>
          <a:p>
            <a:r>
              <a:rPr lang="en-US" dirty="0"/>
              <a:t>same of any different class.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6C2114-7A69-43E0-801C-F0779B58A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Reasons to Use static Fields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/>
          <a:p>
            <a:r>
              <a:rPr lang="en-US" dirty="0"/>
              <a:t>When the value of variable is independent of objects</a:t>
            </a:r>
          </a:p>
          <a:p>
            <a:r>
              <a:rPr lang="en-US" dirty="0"/>
              <a:t>When the value is supposed to be shared across all objects</a:t>
            </a: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Static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66928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They can be called without creating the object of the class in which they reside.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437" y="3264408"/>
            <a:ext cx="5669280" cy="668782"/>
          </a:xfrm>
        </p:spPr>
        <p:txBody>
          <a:bodyPr>
            <a:normAutofit/>
          </a:bodyPr>
          <a:lstStyle/>
          <a:p>
            <a:r>
              <a:rPr lang="en-US" dirty="0"/>
              <a:t>Static methods can't be overridden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6C2114-7A69-43E0-801C-F0779B58A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0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Static BLOCK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66928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Logic</a:t>
            </a:r>
          </a:p>
          <a:p>
            <a:r>
              <a:rPr lang="en-US" b="1" dirty="0"/>
              <a:t>Init static variable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437" y="3264408"/>
            <a:ext cx="5669280" cy="668782"/>
          </a:xfrm>
        </p:spPr>
        <p:txBody>
          <a:bodyPr>
            <a:normAutofit/>
          </a:bodyPr>
          <a:lstStyle/>
          <a:p>
            <a:r>
              <a:rPr lang="en-US" dirty="0"/>
              <a:t>Static methods can't be overridden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6C2114-7A69-43E0-801C-F0779B58A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9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Static Class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66928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/>
              <a:t>StaticNestedClass</a:t>
            </a:r>
            <a:r>
              <a:rPr lang="en-US" b="1" dirty="0"/>
              <a:t> and </a:t>
            </a:r>
            <a:r>
              <a:rPr lang="en-US" b="1" dirty="0" err="1"/>
              <a:t>InnerClass</a:t>
            </a:r>
            <a:endParaRPr lang="en-US" b="1" dirty="0"/>
          </a:p>
          <a:p>
            <a:r>
              <a:rPr lang="en-US" b="1" dirty="0"/>
              <a:t>Init static variable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437" y="3264408"/>
            <a:ext cx="5669280" cy="668782"/>
          </a:xfrm>
        </p:spPr>
        <p:txBody>
          <a:bodyPr>
            <a:normAutofit/>
          </a:bodyPr>
          <a:lstStyle/>
          <a:p>
            <a:r>
              <a:rPr lang="en-US" dirty="0"/>
              <a:t>Grouping classes, increase encapsulation: inner class just can be used in its base class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6C2114-7A69-43E0-801C-F0779B58A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4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INNER CLASS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66928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/>
              <a:t>StaticNestedClass</a:t>
            </a:r>
            <a:r>
              <a:rPr lang="en-US" b="1" dirty="0"/>
              <a:t> and </a:t>
            </a:r>
            <a:r>
              <a:rPr lang="en-US" b="1" dirty="0" err="1"/>
              <a:t>InnerClass</a:t>
            </a:r>
            <a:endParaRPr lang="en-US" b="1" dirty="0"/>
          </a:p>
          <a:p>
            <a:r>
              <a:rPr lang="en-US" b="1" dirty="0"/>
              <a:t>Init static variable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437" y="3264408"/>
            <a:ext cx="5669280" cy="668782"/>
          </a:xfrm>
        </p:spPr>
        <p:txBody>
          <a:bodyPr>
            <a:normAutofit/>
          </a:bodyPr>
          <a:lstStyle/>
          <a:p>
            <a:r>
              <a:rPr lang="en-US" dirty="0"/>
              <a:t>Grouping classes, increase encapsulation: inner class just can be used in its base class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6C2114-7A69-43E0-801C-F0779B58A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3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{3488466E-FF42-4953-9106-651774B4807E}tf16411248_win32</Template>
  <TotalTime>1626</TotalTime>
  <Words>1191</Words>
  <Application>Microsoft Office PowerPoint</Application>
  <PresentationFormat>Widescreen</PresentationFormat>
  <Paragraphs>388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Avenir Next LT Pro Light</vt:lpstr>
      <vt:lpstr>Calibri</vt:lpstr>
      <vt:lpstr>Posterama</vt:lpstr>
      <vt:lpstr>Office Theme</vt:lpstr>
      <vt:lpstr>Java core</vt:lpstr>
      <vt:lpstr>PASSING</vt:lpstr>
      <vt:lpstr>IN JAVA</vt:lpstr>
      <vt:lpstr>CONCLUSION</vt:lpstr>
      <vt:lpstr>static Fields  Class Variables</vt:lpstr>
      <vt:lpstr>Static methods</vt:lpstr>
      <vt:lpstr>Static BLOCK</vt:lpstr>
      <vt:lpstr>Static Class</vt:lpstr>
      <vt:lpstr>INNER CLASS</vt:lpstr>
      <vt:lpstr>CALLBACK</vt:lpstr>
      <vt:lpstr>PRODUCT OVERVIEW</vt:lpstr>
      <vt:lpstr>PRODUCT BENEFITS</vt:lpstr>
      <vt:lpstr>COMPANY OVERVIEW</vt:lpstr>
      <vt:lpstr>BUSINESS MODEL</vt:lpstr>
      <vt:lpstr>MARKET OVERVIEW</vt:lpstr>
      <vt:lpstr>MARKET COMPARISON</vt:lpstr>
      <vt:lpstr>OUR COMPETITION</vt:lpstr>
      <vt:lpstr>OUR COMPETITION </vt:lpstr>
      <vt:lpstr>GROWTH STRATEGY</vt:lpstr>
      <vt:lpstr>TRACTION</vt:lpstr>
      <vt:lpstr>TWO-YEAR ACTION PLAN</vt:lpstr>
      <vt:lpstr>FINANCIALS</vt:lpstr>
      <vt:lpstr>MEET THE TEAM</vt:lpstr>
      <vt:lpstr>MEET THE FULL TEAM</vt:lpstr>
      <vt:lpstr>FUNDING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core</dc:title>
  <dc:creator>Doan Vo Nhut Hao</dc:creator>
  <cp:lastModifiedBy>Doan Vo Nhut Hao</cp:lastModifiedBy>
  <cp:revision>4</cp:revision>
  <dcterms:created xsi:type="dcterms:W3CDTF">2022-12-01T04:21:40Z</dcterms:created>
  <dcterms:modified xsi:type="dcterms:W3CDTF">2022-12-05T14:29:40Z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